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dd Weinberg" initials="TW" lastIdx="1" clrIdx="0">
    <p:extLst>
      <p:ext uri="{19B8F6BF-5375-455C-9EA6-DF929625EA0E}">
        <p15:presenceInfo xmlns:p15="http://schemas.microsoft.com/office/powerpoint/2012/main" userId="Todd Wein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577A8B-6B46-F344-B6E1-ECDCB5CB3873}" v="1" dt="2024-03-26T23:26:24.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6"/>
    <p:restoredTop sz="94694"/>
  </p:normalViewPr>
  <p:slideViewPr>
    <p:cSldViewPr snapToGrid="0" snapToObjects="1">
      <p:cViewPr varScale="1">
        <p:scale>
          <a:sx n="118" d="100"/>
          <a:sy n="118" d="100"/>
        </p:scale>
        <p:origin x="4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F5E93E-7320-384A-91DC-BCEC78D4DCC9}" type="datetimeFigureOut">
              <a:rPr lang="en-US" smtClean="0"/>
              <a:t>3/27/24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4AC535-1FBE-864D-961C-0046DFDC3DB2}" type="slidenum">
              <a:rPr lang="en-US" smtClean="0"/>
              <a:t>‹#›</a:t>
            </a:fld>
            <a:endParaRPr lang="en-US"/>
          </a:p>
        </p:txBody>
      </p:sp>
    </p:spTree>
    <p:extLst>
      <p:ext uri="{BB962C8B-B14F-4D97-AF65-F5344CB8AC3E}">
        <p14:creationId xmlns:p14="http://schemas.microsoft.com/office/powerpoint/2010/main" val="3068054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4AC535-1FBE-864D-961C-0046DFDC3DB2}" type="slidenum">
              <a:rPr lang="en-US" smtClean="0"/>
              <a:t>2</a:t>
            </a:fld>
            <a:endParaRPr lang="en-US"/>
          </a:p>
        </p:txBody>
      </p:sp>
    </p:spTree>
    <p:extLst>
      <p:ext uri="{BB962C8B-B14F-4D97-AF65-F5344CB8AC3E}">
        <p14:creationId xmlns:p14="http://schemas.microsoft.com/office/powerpoint/2010/main" val="926195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4F1B-2AFC-E64A-B8E2-2AF7FBE963C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52E5D19-4AD5-1E41-A615-17261DD2A6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1C0F2FB-997B-554F-AB13-C8845CE1F652}"/>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9279C5E9-C10F-D744-9EEB-12146A7EF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9A9F4A-40B4-5E40-8D92-892DA1DA6795}"/>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368636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7D877-6810-6B49-86A7-FF9701D7F18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4DCC986-B140-5940-A714-697F6D03410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21B53EF-CE2E-CE45-95C5-3FDE857DE1B8}"/>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0CEA7423-5B2D-0440-AED5-B5F5F5B08D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254831-5731-4341-ACA3-50EAFFF045CF}"/>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109119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532E5F-218D-F747-8782-19D91427D4D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58CA6B1-1458-454D-90D6-4D712BB58C5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1C9FB49-55AA-074E-9592-F55778D5900B}"/>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337BEB61-A9EB-054B-A65D-492EFF726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737580-1446-D642-8FA7-2D78B14F51BC}"/>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157599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1B5E-CF30-0046-9D1B-0BC8A2D0DC9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A0DEFCC-6CF3-5E42-9288-B98ED1EC367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455D4AE-DEF9-F442-B999-768F46A06431}"/>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75099290-47FC-5B4B-89C1-2E3B7436E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40C6DA-A68E-7D49-A45B-54221DE55F2A}"/>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63366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F8D17-7740-164A-8782-959C092ADE2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B1B5171-E875-1844-8E01-5E334706CE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DC878C2-B58F-6842-BB48-E0FC7C33CD5B}"/>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F7715333-2E9C-6247-80BC-3837A305A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8ADDD-5E85-F34E-A364-CD48ED30F9B2}"/>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275837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97956-7C44-9E49-B46F-FF148CCE7FB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5FD9A8B-A6C2-CA42-9D2D-C0B037704A7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7F2C17A-1F8C-314D-985C-C63741F6DA7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26610EA-8647-0F4A-86A3-0652FAF8F796}"/>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6" name="Footer Placeholder 5">
            <a:extLst>
              <a:ext uri="{FF2B5EF4-FFF2-40B4-BE49-F238E27FC236}">
                <a16:creationId xmlns:a16="http://schemas.microsoft.com/office/drawing/2014/main" id="{C6AFFE5B-5ACE-8043-AED2-406919903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1E310F-0AA4-B148-8993-0B3CCB9F11E1}"/>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3731996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4AE9-99BD-0740-BD34-18FC5680774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E64B2C0-BD52-9B42-B772-1B5E511062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B415C1-0B6C-044A-AE02-A3333BC27B3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4400B7E-CB2A-3744-93CA-BE15936446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30BA7F6-AB48-804D-A085-1E3AEC0E383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7E06B62-6C3E-364C-BF1A-9C0506C4465C}"/>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8" name="Footer Placeholder 7">
            <a:extLst>
              <a:ext uri="{FF2B5EF4-FFF2-40B4-BE49-F238E27FC236}">
                <a16:creationId xmlns:a16="http://schemas.microsoft.com/office/drawing/2014/main" id="{AFB08AD8-D30C-9A4A-B6F1-18D84333A8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9480DE-11F5-6748-8D0B-E80C678C9E6B}"/>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3701513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60F8B-BDE2-0145-BD59-82F95421229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2965BAE-53A1-5249-B717-235B0B64779A}"/>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4" name="Footer Placeholder 3">
            <a:extLst>
              <a:ext uri="{FF2B5EF4-FFF2-40B4-BE49-F238E27FC236}">
                <a16:creationId xmlns:a16="http://schemas.microsoft.com/office/drawing/2014/main" id="{0F295216-55B2-6341-8462-7A14FDC445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4A42A9-E07E-0A4D-8287-0DAD5FDDB86E}"/>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99682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3B40B0-ACB4-1A41-835D-E010F83F06DA}"/>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3" name="Footer Placeholder 2">
            <a:extLst>
              <a:ext uri="{FF2B5EF4-FFF2-40B4-BE49-F238E27FC236}">
                <a16:creationId xmlns:a16="http://schemas.microsoft.com/office/drawing/2014/main" id="{179701F4-3C31-4F4B-A431-F20B88EA82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B06ED3-D681-0148-852F-38944FA3680F}"/>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130606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6008A-41A7-7148-A64C-9799C79059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16B32E5-D609-5B4E-A385-66A103FEB9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F2EC5CA-3E21-464D-B114-DE83FBFD5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74D8809-6B99-C442-B80B-74E7BDE03DE4}"/>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6" name="Footer Placeholder 5">
            <a:extLst>
              <a:ext uri="{FF2B5EF4-FFF2-40B4-BE49-F238E27FC236}">
                <a16:creationId xmlns:a16="http://schemas.microsoft.com/office/drawing/2014/main" id="{02B9F789-2D8B-8746-AD6B-51CAC1DA83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56DC9C-052E-B44B-B2F1-8F3860F5E1F7}"/>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67031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187F8-3DFE-AA43-92CE-1FD4ED0238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49D0238-53FC-3448-91E3-FE4834DB25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a:extLst>
              <a:ext uri="{FF2B5EF4-FFF2-40B4-BE49-F238E27FC236}">
                <a16:creationId xmlns:a16="http://schemas.microsoft.com/office/drawing/2014/main" id="{A8D51CCC-E8D4-5446-BA46-03B981EE20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918EFB9-D7A6-F645-8853-0CFE30A667FB}"/>
              </a:ext>
            </a:extLst>
          </p:cNvPr>
          <p:cNvSpPr>
            <a:spLocks noGrp="1"/>
          </p:cNvSpPr>
          <p:nvPr>
            <p:ph type="dt" sz="half" idx="10"/>
          </p:nvPr>
        </p:nvSpPr>
        <p:spPr/>
        <p:txBody>
          <a:bodyPr/>
          <a:lstStyle/>
          <a:p>
            <a:fld id="{49EC2FE0-61AB-114A-8610-00CAF4F5BCAE}" type="datetimeFigureOut">
              <a:rPr lang="en-US" smtClean="0"/>
              <a:t>3/27/24</a:t>
            </a:fld>
            <a:endParaRPr lang="en-US"/>
          </a:p>
        </p:txBody>
      </p:sp>
      <p:sp>
        <p:nvSpPr>
          <p:cNvPr id="6" name="Footer Placeholder 5">
            <a:extLst>
              <a:ext uri="{FF2B5EF4-FFF2-40B4-BE49-F238E27FC236}">
                <a16:creationId xmlns:a16="http://schemas.microsoft.com/office/drawing/2014/main" id="{6397DB03-94BC-3247-9FC1-FE4B5A0CB2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A47781-8039-2D4A-BD2C-F1D4F01AA908}"/>
              </a:ext>
            </a:extLst>
          </p:cNvPr>
          <p:cNvSpPr>
            <a:spLocks noGrp="1"/>
          </p:cNvSpPr>
          <p:nvPr>
            <p:ph type="sldNum" sz="quarter" idx="12"/>
          </p:nvPr>
        </p:nvSpPr>
        <p:spPr/>
        <p:txBody>
          <a:bodyPr/>
          <a:lstStyle/>
          <a:p>
            <a:fld id="{925B345F-6B4B-D644-873F-75E2B23FB363}" type="slidenum">
              <a:rPr lang="en-US" smtClean="0"/>
              <a:t>‹#›</a:t>
            </a:fld>
            <a:endParaRPr lang="en-US"/>
          </a:p>
        </p:txBody>
      </p:sp>
    </p:spTree>
    <p:extLst>
      <p:ext uri="{BB962C8B-B14F-4D97-AF65-F5344CB8AC3E}">
        <p14:creationId xmlns:p14="http://schemas.microsoft.com/office/powerpoint/2010/main" val="2036337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A95623-8762-0046-9D1F-5521A2BFC9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058D955-B1EF-4E4B-971E-068ADE6B8D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FCF113D-2EA6-D343-89AE-C5DC80A172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C2FE0-61AB-114A-8610-00CAF4F5BCAE}" type="datetimeFigureOut">
              <a:rPr lang="en-US" smtClean="0"/>
              <a:t>3/27/24</a:t>
            </a:fld>
            <a:endParaRPr lang="en-US"/>
          </a:p>
        </p:txBody>
      </p:sp>
      <p:sp>
        <p:nvSpPr>
          <p:cNvPr id="5" name="Footer Placeholder 4">
            <a:extLst>
              <a:ext uri="{FF2B5EF4-FFF2-40B4-BE49-F238E27FC236}">
                <a16:creationId xmlns:a16="http://schemas.microsoft.com/office/drawing/2014/main" id="{77FE6F08-246E-1646-87DB-4A419E3579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B70A64-DE0F-3E4C-807B-79E44E962C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B345F-6B4B-D644-873F-75E2B23FB363}" type="slidenum">
              <a:rPr lang="en-US" smtClean="0"/>
              <a:t>‹#›</a:t>
            </a:fld>
            <a:endParaRPr lang="en-US"/>
          </a:p>
        </p:txBody>
      </p:sp>
    </p:spTree>
    <p:extLst>
      <p:ext uri="{BB962C8B-B14F-4D97-AF65-F5344CB8AC3E}">
        <p14:creationId xmlns:p14="http://schemas.microsoft.com/office/powerpoint/2010/main" val="1284199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xx" TargetMode="External"/><Relationship Id="rId5" Type="http://schemas.openxmlformats.org/officeDocument/2006/relationships/hyperlink" Target="https://www.linkedin.com/feed/update/urn:li:activity:6806031019884580864"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56AA72-6C1A-4421-BF4E-CB1F11C7799C}"/>
              </a:ext>
            </a:extLst>
          </p:cNvPr>
          <p:cNvPicPr>
            <a:picLocks noChangeAspect="1"/>
          </p:cNvPicPr>
          <p:nvPr/>
        </p:nvPicPr>
        <p:blipFill>
          <a:blip r:embed="rId2"/>
          <a:stretch>
            <a:fillRect/>
          </a:stretch>
        </p:blipFill>
        <p:spPr>
          <a:xfrm>
            <a:off x="0" y="0"/>
            <a:ext cx="12192000" cy="6858000"/>
          </a:xfrm>
          <a:prstGeom prst="rect">
            <a:avLst/>
          </a:prstGeom>
        </p:spPr>
      </p:pic>
      <p:sp>
        <p:nvSpPr>
          <p:cNvPr id="20" name="Rectangle 19">
            <a:extLst>
              <a:ext uri="{FF2B5EF4-FFF2-40B4-BE49-F238E27FC236}">
                <a16:creationId xmlns:a16="http://schemas.microsoft.com/office/drawing/2014/main" id="{4FA837AD-9484-4E36-806F-D99E2A3BD749}"/>
              </a:ext>
            </a:extLst>
          </p:cNvPr>
          <p:cNvSpPr/>
          <p:nvPr/>
        </p:nvSpPr>
        <p:spPr>
          <a:xfrm>
            <a:off x="0" y="254970"/>
            <a:ext cx="12192000" cy="6858000"/>
          </a:xfrm>
          <a:prstGeom prst="rect">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588D82F5-A5DB-2745-9166-12FB277D37E4}"/>
              </a:ext>
            </a:extLst>
          </p:cNvPr>
          <p:cNvSpPr txBox="1"/>
          <p:nvPr/>
        </p:nvSpPr>
        <p:spPr>
          <a:xfrm>
            <a:off x="755374" y="985268"/>
            <a:ext cx="7938052" cy="1015663"/>
          </a:xfrm>
          <a:prstGeom prst="rect">
            <a:avLst/>
          </a:prstGeom>
          <a:noFill/>
        </p:spPr>
        <p:txBody>
          <a:bodyPr wrap="square" rtlCol="0">
            <a:spAutoFit/>
          </a:bodyPr>
          <a:lstStyle/>
          <a:p>
            <a:r>
              <a:rPr lang="en-US" sz="6000" b="1" dirty="0">
                <a:solidFill>
                  <a:srgbClr val="002060"/>
                </a:solidFill>
                <a:latin typeface="Proxima Nova" panose="02000506030000020004" pitchFamily="2" charset="0"/>
              </a:rPr>
              <a:t>Candidate Summary</a:t>
            </a:r>
          </a:p>
        </p:txBody>
      </p:sp>
      <p:sp>
        <p:nvSpPr>
          <p:cNvPr id="10" name="TextBox 9">
            <a:extLst>
              <a:ext uri="{FF2B5EF4-FFF2-40B4-BE49-F238E27FC236}">
                <a16:creationId xmlns:a16="http://schemas.microsoft.com/office/drawing/2014/main" id="{40853D8F-FCB4-454E-99FF-22AE05266587}"/>
              </a:ext>
            </a:extLst>
          </p:cNvPr>
          <p:cNvSpPr txBox="1"/>
          <p:nvPr/>
        </p:nvSpPr>
        <p:spPr>
          <a:xfrm>
            <a:off x="755374" y="3683970"/>
            <a:ext cx="6758609" cy="1661993"/>
          </a:xfrm>
          <a:prstGeom prst="rect">
            <a:avLst/>
          </a:prstGeom>
          <a:noFill/>
        </p:spPr>
        <p:txBody>
          <a:bodyPr wrap="square" rtlCol="0">
            <a:spAutoFit/>
          </a:bodyPr>
          <a:lstStyle/>
          <a:p>
            <a:r>
              <a:rPr lang="en-US" b="1" dirty="0">
                <a:solidFill>
                  <a:srgbClr val="002060"/>
                </a:solidFill>
                <a:latin typeface="Proxima Nova" panose="02000506030000020004" pitchFamily="2" charset="0"/>
              </a:rPr>
              <a:t>Prepared for</a:t>
            </a:r>
          </a:p>
          <a:p>
            <a:r>
              <a:rPr lang="en-US" sz="4800" b="1" dirty="0" err="1">
                <a:solidFill>
                  <a:srgbClr val="002060"/>
                </a:solidFill>
                <a:latin typeface="Proxima Nova" panose="02000506030000020004" pitchFamily="2" charset="0"/>
              </a:rPr>
              <a:t>Firesoft</a:t>
            </a:r>
            <a:r>
              <a:rPr lang="en-US" sz="4800" b="1" dirty="0">
                <a:solidFill>
                  <a:srgbClr val="002060"/>
                </a:solidFill>
                <a:latin typeface="Proxima Nova" panose="02000506030000020004" pitchFamily="2" charset="0"/>
              </a:rPr>
              <a:t> People</a:t>
            </a:r>
            <a:endParaRPr lang="en-US" b="1" dirty="0">
              <a:solidFill>
                <a:srgbClr val="002060"/>
              </a:solidFill>
              <a:latin typeface="Proxima Nova" panose="02000506030000020004" pitchFamily="2" charset="0"/>
            </a:endParaRPr>
          </a:p>
          <a:p>
            <a:endParaRPr lang="en-US" b="1" dirty="0">
              <a:solidFill>
                <a:srgbClr val="002060"/>
              </a:solidFill>
              <a:latin typeface="Proxima Nova" panose="02000506030000020004" pitchFamily="2" charset="0"/>
            </a:endParaRPr>
          </a:p>
          <a:p>
            <a:r>
              <a:rPr lang="en-US" b="1" dirty="0">
                <a:solidFill>
                  <a:srgbClr val="002060"/>
                </a:solidFill>
                <a:latin typeface="Proxima Nova" panose="02000506030000020004" pitchFamily="2" charset="0"/>
              </a:rPr>
              <a:t>21/06 – 24/06</a:t>
            </a:r>
          </a:p>
        </p:txBody>
      </p:sp>
      <p:pic>
        <p:nvPicPr>
          <p:cNvPr id="18" name="Picture 17">
            <a:extLst>
              <a:ext uri="{FF2B5EF4-FFF2-40B4-BE49-F238E27FC236}">
                <a16:creationId xmlns:a16="http://schemas.microsoft.com/office/drawing/2014/main" id="{97B13794-0FE6-4CF7-9615-AF2C445D1F59}"/>
              </a:ext>
            </a:extLst>
          </p:cNvPr>
          <p:cNvPicPr>
            <a:picLocks noChangeAspect="1"/>
          </p:cNvPicPr>
          <p:nvPr/>
        </p:nvPicPr>
        <p:blipFill>
          <a:blip r:embed="rId3"/>
          <a:stretch>
            <a:fillRect/>
          </a:stretch>
        </p:blipFill>
        <p:spPr>
          <a:xfrm>
            <a:off x="10790362" y="5810321"/>
            <a:ext cx="1105708" cy="838127"/>
          </a:xfrm>
          <a:prstGeom prst="rect">
            <a:avLst/>
          </a:prstGeom>
        </p:spPr>
      </p:pic>
    </p:spTree>
    <p:extLst>
      <p:ext uri="{BB962C8B-B14F-4D97-AF65-F5344CB8AC3E}">
        <p14:creationId xmlns:p14="http://schemas.microsoft.com/office/powerpoint/2010/main" val="384150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con&#10;&#10;Description automatically generated">
            <a:extLst>
              <a:ext uri="{FF2B5EF4-FFF2-40B4-BE49-F238E27FC236}">
                <a16:creationId xmlns:a16="http://schemas.microsoft.com/office/drawing/2014/main" id="{AD2164F9-D268-4536-A5AA-6766B19724E9}"/>
              </a:ext>
            </a:extLst>
          </p:cNvPr>
          <p:cNvPicPr>
            <a:picLocks noChangeAspect="1"/>
          </p:cNvPicPr>
          <p:nvPr/>
        </p:nvPicPr>
        <p:blipFill>
          <a:blip r:embed="rId3"/>
          <a:stretch>
            <a:fillRect/>
          </a:stretch>
        </p:blipFill>
        <p:spPr>
          <a:xfrm>
            <a:off x="0" y="0"/>
            <a:ext cx="12192000" cy="6858000"/>
          </a:xfrm>
          <a:prstGeom prst="rect">
            <a:avLst/>
          </a:prstGeom>
        </p:spPr>
      </p:pic>
      <p:sp>
        <p:nvSpPr>
          <p:cNvPr id="11" name="Rectangle 10">
            <a:extLst>
              <a:ext uri="{FF2B5EF4-FFF2-40B4-BE49-F238E27FC236}">
                <a16:creationId xmlns:a16="http://schemas.microsoft.com/office/drawing/2014/main" id="{9C2DE6CD-42E8-EF44-98B0-B1D996DDD1A1}"/>
              </a:ext>
            </a:extLst>
          </p:cNvPr>
          <p:cNvSpPr/>
          <p:nvPr/>
        </p:nvSpPr>
        <p:spPr>
          <a:xfrm>
            <a:off x="0" y="0"/>
            <a:ext cx="12192000" cy="6858000"/>
          </a:xfrm>
          <a:prstGeom prst="rect">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831BCEC5-A009-8342-8D2F-B8D6A68E86E5}"/>
              </a:ext>
            </a:extLst>
          </p:cNvPr>
          <p:cNvPicPr>
            <a:picLocks noChangeAspect="1"/>
          </p:cNvPicPr>
          <p:nvPr/>
        </p:nvPicPr>
        <p:blipFill>
          <a:blip r:embed="rId4"/>
          <a:stretch>
            <a:fillRect/>
          </a:stretch>
        </p:blipFill>
        <p:spPr>
          <a:xfrm>
            <a:off x="10790362" y="5810321"/>
            <a:ext cx="1105708" cy="838127"/>
          </a:xfrm>
          <a:prstGeom prst="rect">
            <a:avLst/>
          </a:prstGeom>
        </p:spPr>
      </p:pic>
      <p:graphicFrame>
        <p:nvGraphicFramePr>
          <p:cNvPr id="2" name="Table 5">
            <a:extLst>
              <a:ext uri="{FF2B5EF4-FFF2-40B4-BE49-F238E27FC236}">
                <a16:creationId xmlns:a16="http://schemas.microsoft.com/office/drawing/2014/main" id="{E3CF9C47-DA69-43C0-A9A8-90680E2D3B79}"/>
              </a:ext>
            </a:extLst>
          </p:cNvPr>
          <p:cNvGraphicFramePr>
            <a:graphicFrameLocks noGrp="1"/>
          </p:cNvGraphicFramePr>
          <p:nvPr>
            <p:extLst>
              <p:ext uri="{D42A27DB-BD31-4B8C-83A1-F6EECF244321}">
                <p14:modId xmlns:p14="http://schemas.microsoft.com/office/powerpoint/2010/main" val="963851035"/>
              </p:ext>
            </p:extLst>
          </p:nvPr>
        </p:nvGraphicFramePr>
        <p:xfrm>
          <a:off x="398347" y="717360"/>
          <a:ext cx="4225374" cy="3629273"/>
        </p:xfrm>
        <a:graphic>
          <a:graphicData uri="http://schemas.openxmlformats.org/drawingml/2006/table">
            <a:tbl>
              <a:tblPr firstRow="1" bandRow="1">
                <a:tableStyleId>{5C22544A-7EE6-4342-B048-85BDC9FD1C3A}</a:tableStyleId>
              </a:tblPr>
              <a:tblGrid>
                <a:gridCol w="2264052">
                  <a:extLst>
                    <a:ext uri="{9D8B030D-6E8A-4147-A177-3AD203B41FA5}">
                      <a16:colId xmlns:a16="http://schemas.microsoft.com/office/drawing/2014/main" val="1415065505"/>
                    </a:ext>
                  </a:extLst>
                </a:gridCol>
                <a:gridCol w="1961322">
                  <a:extLst>
                    <a:ext uri="{9D8B030D-6E8A-4147-A177-3AD203B41FA5}">
                      <a16:colId xmlns:a16="http://schemas.microsoft.com/office/drawing/2014/main" val="120251519"/>
                    </a:ext>
                  </a:extLst>
                </a:gridCol>
              </a:tblGrid>
              <a:tr h="662659">
                <a:tc gridSpan="2">
                  <a:txBody>
                    <a:bodyPr/>
                    <a:lstStyle/>
                    <a:p>
                      <a:pPr algn="ctr"/>
                      <a:endParaRPr lang="en-AU" sz="1600" b="0" i="0" dirty="0">
                        <a:solidFill>
                          <a:schemeClr val="tx1"/>
                        </a:solidFill>
                        <a:latin typeface="Proxima Nova" panose="02000506030000020004"/>
                      </a:endParaRPr>
                    </a:p>
                    <a:p>
                      <a:pPr algn="ctr"/>
                      <a:r>
                        <a:rPr lang="en-AU" sz="1600" b="1" i="0" dirty="0">
                          <a:solidFill>
                            <a:srgbClr val="002060"/>
                          </a:solidFill>
                          <a:latin typeface="Proxima Nova" panose="02000506030000020004"/>
                        </a:rPr>
                        <a:t>Promotional Activity</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sz="1200" b="0" dirty="0">
                        <a:solidFill>
                          <a:schemeClr val="tx1"/>
                        </a:solidFill>
                      </a:endParaRPr>
                    </a:p>
                  </a:txBody>
                  <a:tcPr>
                    <a:lnL w="12700" cap="flat" cmpd="sng" algn="ctr">
                      <a:solidFill>
                        <a:schemeClr val="bg2">
                          <a:lumMod val="50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0455086"/>
                  </a:ext>
                </a:extLst>
              </a:tr>
              <a:tr h="776814">
                <a:tc>
                  <a:txBody>
                    <a:bodyPr/>
                    <a:lstStyle/>
                    <a:p>
                      <a:r>
                        <a:rPr lang="en-AU" sz="1400" b="0" i="0" dirty="0">
                          <a:solidFill>
                            <a:schemeClr val="tx1"/>
                          </a:solidFill>
                          <a:latin typeface="Proxima Nova" panose="02000506030000020004"/>
                        </a:rPr>
                        <a:t>Email Campaign to CMO Database</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AU" sz="1400" b="0" dirty="0">
                          <a:solidFill>
                            <a:schemeClr val="tx1"/>
                          </a:solidFill>
                          <a:latin typeface="Proxima Nova" panose="02000506030000020004"/>
                        </a:rPr>
                        <a:t>913 recipients</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018714"/>
                  </a:ext>
                </a:extLst>
              </a:tr>
              <a:tr h="547450">
                <a:tc>
                  <a:txBody>
                    <a:bodyPr/>
                    <a:lstStyle/>
                    <a:p>
                      <a:r>
                        <a:rPr lang="en-AU" sz="1400" b="0" i="0" dirty="0">
                          <a:solidFill>
                            <a:schemeClr val="tx1"/>
                          </a:solidFill>
                          <a:latin typeface="Proxima Nova" panose="02000506030000020004"/>
                        </a:rPr>
                        <a:t>LinkedIn Ad</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AU" sz="1400" b="0" i="0" dirty="0">
                          <a:solidFill>
                            <a:schemeClr val="tx1"/>
                          </a:solidFill>
                          <a:latin typeface="Proxima Nova" panose="02000506030000020004"/>
                          <a:hlinkClick r:id="rId5"/>
                        </a:rPr>
                        <a:t>Click here</a:t>
                      </a:r>
                      <a:endParaRPr lang="en-AU" sz="1400" b="0" i="0" dirty="0">
                        <a:solidFill>
                          <a:schemeClr val="tx1"/>
                        </a:solidFill>
                        <a:latin typeface="Proxima Nova" panose="02000506030000020004"/>
                      </a:endParaRP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030421"/>
                  </a:ext>
                </a:extLst>
              </a:tr>
              <a:tr h="547450">
                <a:tc>
                  <a:txBody>
                    <a:bodyPr/>
                    <a:lstStyle/>
                    <a:p>
                      <a:r>
                        <a:rPr lang="en-AU" sz="1400" b="0" i="0" dirty="0">
                          <a:solidFill>
                            <a:schemeClr val="tx1"/>
                          </a:solidFill>
                          <a:latin typeface="Proxima Nova" panose="02000506030000020004"/>
                        </a:rPr>
                        <a:t>LinkedIn Ad Reach</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AU" sz="1400" b="0" i="0" dirty="0">
                          <a:solidFill>
                            <a:schemeClr val="tx1"/>
                          </a:solidFill>
                          <a:latin typeface="Proxima Nova" panose="02000506030000020004"/>
                        </a:rPr>
                        <a:t>417 Targeted Views</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9655025"/>
                  </a:ext>
                </a:extLst>
              </a:tr>
              <a:tr h="547450">
                <a:tc>
                  <a:txBody>
                    <a:bodyPr/>
                    <a:lstStyle/>
                    <a:p>
                      <a:r>
                        <a:rPr lang="en-AU" sz="1400" b="0" i="0" dirty="0">
                          <a:solidFill>
                            <a:schemeClr val="tx1"/>
                          </a:solidFill>
                          <a:latin typeface="Proxima Nova" panose="02000506030000020004"/>
                        </a:rPr>
                        <a:t>LinkedIn Ad Impressions</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AU" sz="1400" b="0" i="0" dirty="0">
                          <a:solidFill>
                            <a:schemeClr val="tx1"/>
                          </a:solidFill>
                          <a:latin typeface="Proxima Nova" panose="02000506030000020004"/>
                        </a:rPr>
                        <a:t>Presented in 1,706 feeds</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5874669"/>
                  </a:ext>
                </a:extLst>
              </a:tr>
              <a:tr h="547450">
                <a:tc>
                  <a:txBody>
                    <a:bodyPr/>
                    <a:lstStyle/>
                    <a:p>
                      <a:r>
                        <a:rPr lang="en-AU" sz="1400" b="0" i="0" dirty="0">
                          <a:solidFill>
                            <a:schemeClr val="tx1"/>
                          </a:solidFill>
                          <a:latin typeface="Proxima Nova" panose="02000506030000020004"/>
                        </a:rPr>
                        <a:t>Candidate Longlist</a:t>
                      </a: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AU" sz="1400" b="0" i="0" dirty="0">
                          <a:solidFill>
                            <a:schemeClr val="tx1"/>
                          </a:solidFill>
                          <a:latin typeface="Proxima Nova" panose="02000506030000020004"/>
                          <a:hlinkClick r:id="rId6"/>
                        </a:rPr>
                        <a:t>Click here</a:t>
                      </a:r>
                      <a:endParaRPr lang="en-AU" sz="1400" b="0" i="0" dirty="0">
                        <a:solidFill>
                          <a:schemeClr val="tx1"/>
                        </a:solidFill>
                        <a:latin typeface="Proxima Nova" panose="02000506030000020004"/>
                      </a:endParaRPr>
                    </a:p>
                  </a:txBody>
                  <a:tcPr>
                    <a:lnL w="3175" cap="flat" cmpd="sng" algn="ctr">
                      <a:solidFill>
                        <a:schemeClr val="tx2">
                          <a:lumMod val="20000"/>
                          <a:lumOff val="80000"/>
                        </a:schemeClr>
                      </a:solidFill>
                      <a:prstDash val="solid"/>
                      <a:round/>
                      <a:headEnd type="none" w="med" len="med"/>
                      <a:tailEnd type="none" w="med" len="med"/>
                    </a:lnL>
                    <a:lnR w="3175" cap="flat" cmpd="sng" algn="ctr">
                      <a:solidFill>
                        <a:schemeClr val="tx2">
                          <a:lumMod val="20000"/>
                          <a:lumOff val="80000"/>
                        </a:schemeClr>
                      </a:solidFill>
                      <a:prstDash val="solid"/>
                      <a:round/>
                      <a:headEnd type="none" w="med" len="med"/>
                      <a:tailEnd type="none" w="med" len="med"/>
                    </a:lnR>
                    <a:lnT w="3175" cap="flat" cmpd="sng" algn="ctr">
                      <a:solidFill>
                        <a:schemeClr val="tx2">
                          <a:lumMod val="20000"/>
                          <a:lumOff val="80000"/>
                        </a:schemeClr>
                      </a:solidFill>
                      <a:prstDash val="solid"/>
                      <a:round/>
                      <a:headEnd type="none" w="med" len="med"/>
                      <a:tailEnd type="none" w="med" len="med"/>
                    </a:lnT>
                    <a:lnB w="317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3578015"/>
                  </a:ext>
                </a:extLst>
              </a:tr>
            </a:tbl>
          </a:graphicData>
        </a:graphic>
      </p:graphicFrame>
      <p:sp>
        <p:nvSpPr>
          <p:cNvPr id="4" name="TextBox 3">
            <a:extLst>
              <a:ext uri="{FF2B5EF4-FFF2-40B4-BE49-F238E27FC236}">
                <a16:creationId xmlns:a16="http://schemas.microsoft.com/office/drawing/2014/main" id="{5C53ECF7-0AA5-4D9F-A979-8CBBF1228026}"/>
              </a:ext>
            </a:extLst>
          </p:cNvPr>
          <p:cNvSpPr txBox="1"/>
          <p:nvPr/>
        </p:nvSpPr>
        <p:spPr>
          <a:xfrm>
            <a:off x="398347" y="5036338"/>
            <a:ext cx="9832333" cy="1200329"/>
          </a:xfrm>
          <a:prstGeom prst="rect">
            <a:avLst/>
          </a:prstGeom>
          <a:noFill/>
          <a:ln w="3175">
            <a:noFill/>
            <a:prstDash val="sysDot"/>
          </a:ln>
        </p:spPr>
        <p:txBody>
          <a:bodyPr wrap="square" rtlCol="0">
            <a:spAutoFit/>
          </a:bodyPr>
          <a:lstStyle/>
          <a:p>
            <a:r>
              <a:rPr lang="en-AU" sz="1200" dirty="0">
                <a:effectLst/>
              </a:rPr>
              <a:t>As expected, our retargeting campaigns have been successful in re-engaging potential candidates, and we've conducted interviews with 10 experienced Consultants from our headhunt approach. While these candidates have impressive backgrounds and extensive IT/Tech experience, our interviews has revealed that they may not be the right fit for this particular role. With most of them have strong delivery skills but lack the hands-on experience across BD.</a:t>
            </a:r>
          </a:p>
          <a:p>
            <a:r>
              <a:rPr lang="en-AU" sz="1200" dirty="0">
                <a:effectLst/>
              </a:rPr>
              <a:t>We do have a few exciting potentials being interviewed early next week so will keep you posted! </a:t>
            </a:r>
          </a:p>
          <a:p>
            <a:r>
              <a:rPr lang="en-AU" sz="1200" dirty="0"/>
              <a:t>Overall feedback has been strong and all of the candidates recognise the brand and have a positive association with it. One thing that has become apparent has been the salary on offer. All 10 candidates we interviewed (although not right fit) were looking for 120k minimum base. </a:t>
            </a:r>
            <a:endParaRPr lang="en-AU" sz="1200" dirty="0">
              <a:effectLst/>
            </a:endParaRPr>
          </a:p>
        </p:txBody>
      </p:sp>
      <p:graphicFrame>
        <p:nvGraphicFramePr>
          <p:cNvPr id="9" name="Table 5">
            <a:extLst>
              <a:ext uri="{FF2B5EF4-FFF2-40B4-BE49-F238E27FC236}">
                <a16:creationId xmlns:a16="http://schemas.microsoft.com/office/drawing/2014/main" id="{93806281-1791-473C-8548-FE2E3F6D2BC9}"/>
              </a:ext>
            </a:extLst>
          </p:cNvPr>
          <p:cNvGraphicFramePr>
            <a:graphicFrameLocks noGrp="1"/>
          </p:cNvGraphicFramePr>
          <p:nvPr>
            <p:extLst>
              <p:ext uri="{D42A27DB-BD31-4B8C-83A1-F6EECF244321}">
                <p14:modId xmlns:p14="http://schemas.microsoft.com/office/powerpoint/2010/main" val="1554789366"/>
              </p:ext>
            </p:extLst>
          </p:nvPr>
        </p:nvGraphicFramePr>
        <p:xfrm>
          <a:off x="5106052" y="717360"/>
          <a:ext cx="6677394" cy="3629274"/>
        </p:xfrm>
        <a:graphic>
          <a:graphicData uri="http://schemas.openxmlformats.org/drawingml/2006/table">
            <a:tbl>
              <a:tblPr firstRow="1" bandRow="1">
                <a:tableStyleId>{5C22544A-7EE6-4342-B048-85BDC9FD1C3A}</a:tableStyleId>
              </a:tblPr>
              <a:tblGrid>
                <a:gridCol w="2248599">
                  <a:extLst>
                    <a:ext uri="{9D8B030D-6E8A-4147-A177-3AD203B41FA5}">
                      <a16:colId xmlns:a16="http://schemas.microsoft.com/office/drawing/2014/main" val="498689665"/>
                    </a:ext>
                  </a:extLst>
                </a:gridCol>
                <a:gridCol w="1090098">
                  <a:extLst>
                    <a:ext uri="{9D8B030D-6E8A-4147-A177-3AD203B41FA5}">
                      <a16:colId xmlns:a16="http://schemas.microsoft.com/office/drawing/2014/main" val="3576608125"/>
                    </a:ext>
                  </a:extLst>
                </a:gridCol>
                <a:gridCol w="1045620">
                  <a:extLst>
                    <a:ext uri="{9D8B030D-6E8A-4147-A177-3AD203B41FA5}">
                      <a16:colId xmlns:a16="http://schemas.microsoft.com/office/drawing/2014/main" val="4030924266"/>
                    </a:ext>
                  </a:extLst>
                </a:gridCol>
                <a:gridCol w="2293077">
                  <a:extLst>
                    <a:ext uri="{9D8B030D-6E8A-4147-A177-3AD203B41FA5}">
                      <a16:colId xmlns:a16="http://schemas.microsoft.com/office/drawing/2014/main" val="3253237312"/>
                    </a:ext>
                  </a:extLst>
                </a:gridCol>
              </a:tblGrid>
              <a:tr h="954362">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0" i="0" dirty="0">
                        <a:solidFill>
                          <a:srgbClr val="002060"/>
                        </a:solidFill>
                        <a:latin typeface="Proxima Nova" panose="020005060300000200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i="0" dirty="0">
                          <a:solidFill>
                            <a:srgbClr val="002060"/>
                          </a:solidFill>
                          <a:latin typeface="Proxima Nova" panose="02000506030000020004"/>
                        </a:rPr>
                        <a:t>Candidate Pool</a:t>
                      </a:r>
                    </a:p>
                    <a:p>
                      <a:endParaRPr lang="en-AU" sz="1200" b="0" i="0" dirty="0">
                        <a:solidFill>
                          <a:srgbClr val="002060"/>
                        </a:solidFill>
                        <a:latin typeface="Proxima Nova" panose="02000506030000020004"/>
                      </a:endParaRP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952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sz="1200" b="0" dirty="0">
                        <a:solidFill>
                          <a:schemeClr val="tx1"/>
                        </a:solidFill>
                      </a:endParaRPr>
                    </a:p>
                  </a:txBody>
                  <a:tcPr>
                    <a:lnL w="12700" cap="flat" cmpd="sng" algn="ctr">
                      <a:solidFill>
                        <a:schemeClr val="bg2">
                          <a:lumMod val="50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hMerge="1">
                  <a:txBody>
                    <a:bodyPr/>
                    <a:lstStyle/>
                    <a:p>
                      <a:endParaRPr lang="en-AU" sz="1200" b="0" dirty="0">
                        <a:solidFill>
                          <a:schemeClr val="tx1"/>
                        </a:solidFill>
                      </a:endParaRPr>
                    </a:p>
                  </a:txBody>
                  <a:tcPr>
                    <a:lnL w="12700" cap="flat" cmpd="sng" algn="ctr">
                      <a:solidFill>
                        <a:schemeClr val="bg2">
                          <a:lumMod val="50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0455086"/>
                  </a:ext>
                </a:extLst>
              </a:tr>
              <a:tr h="916187">
                <a:tc gridSpan="2">
                  <a:txBody>
                    <a:bodyPr/>
                    <a:lstStyle/>
                    <a:p>
                      <a:pPr algn="ctr"/>
                      <a:endParaRPr lang="en-AU" sz="1400" b="1" i="1" dirty="0">
                        <a:solidFill>
                          <a:schemeClr val="tx1"/>
                        </a:solidFill>
                        <a:latin typeface="Proxima Nova" panose="02000506030000020004"/>
                      </a:endParaRPr>
                    </a:p>
                    <a:p>
                      <a:pPr algn="l"/>
                      <a:r>
                        <a:rPr lang="en-AU" sz="1400" b="1" i="0" dirty="0">
                          <a:solidFill>
                            <a:schemeClr val="tx1"/>
                          </a:solidFill>
                          <a:latin typeface="Proxima Nova" panose="02000506030000020004"/>
                        </a:rPr>
                        <a:t>Total Candidate Pool</a:t>
                      </a:r>
                    </a:p>
                    <a:p>
                      <a:pPr algn="ctr"/>
                      <a:endParaRPr lang="en-AU" sz="1400" b="1" i="0" dirty="0">
                        <a:solidFill>
                          <a:schemeClr val="tx1"/>
                        </a:solidFill>
                        <a:latin typeface="Proxima Nova" panose="02000506030000020004"/>
                      </a:endParaRP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952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r>
                        <a:rPr lang="en-AU" sz="1200" b="0" i="0" dirty="0">
                          <a:solidFill>
                            <a:schemeClr val="tx1"/>
                          </a:solidFill>
                        </a:rPr>
                        <a:t>XX candidates</a:t>
                      </a:r>
                    </a:p>
                  </a:txBody>
                  <a:tcPr>
                    <a:lnL w="12700" cap="flat" cmpd="sng" algn="ctr">
                      <a:solidFill>
                        <a:schemeClr val="bg2">
                          <a:lumMod val="50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400" b="1" i="0" dirty="0">
                        <a:solidFill>
                          <a:schemeClr val="tx1"/>
                        </a:solidFill>
                        <a:latin typeface="Proxima Nova" panose="020005060300000200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b="1" i="0" dirty="0">
                          <a:solidFill>
                            <a:schemeClr val="tx1"/>
                          </a:solidFill>
                          <a:latin typeface="Proxima Nova" panose="02000506030000020004"/>
                        </a:rPr>
                        <a:t>60 candidates</a:t>
                      </a:r>
                    </a:p>
                    <a:p>
                      <a:pPr algn="ctr"/>
                      <a:endParaRPr lang="en-AU" sz="1400" b="0" i="0" dirty="0">
                        <a:solidFill>
                          <a:schemeClr val="tx1"/>
                        </a:solidFill>
                        <a:latin typeface="Proxima Nova" panose="02000506030000020004"/>
                      </a:endParaRP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9525" cap="flat" cmpd="sng" algn="ctr">
                      <a:solidFill>
                        <a:schemeClr val="tx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sz="1200" b="0" i="0" dirty="0">
                        <a:solidFill>
                          <a:schemeClr val="tx1"/>
                        </a:solidFill>
                      </a:endParaRPr>
                    </a:p>
                  </a:txBody>
                  <a:tcPr>
                    <a:lnL w="12700" cap="flat" cmpd="sng" algn="ctr">
                      <a:solidFill>
                        <a:schemeClr val="bg2">
                          <a:lumMod val="50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018714"/>
                  </a:ext>
                </a:extLst>
              </a:tr>
              <a:tr h="670403">
                <a:tc>
                  <a:txBody>
                    <a:bodyPr/>
                    <a:lstStyle/>
                    <a:p>
                      <a:r>
                        <a:rPr lang="en-AU" sz="1400" b="0" i="0" dirty="0">
                          <a:solidFill>
                            <a:schemeClr val="tx1"/>
                          </a:solidFill>
                          <a:latin typeface="Proxima Nova" panose="02000506030000020004"/>
                        </a:rPr>
                        <a:t>That’s </a:t>
                      </a:r>
                      <a:r>
                        <a:rPr lang="en-AU" sz="1400" b="1" i="0" dirty="0">
                          <a:solidFill>
                            <a:schemeClr val="tx1"/>
                          </a:solidFill>
                          <a:latin typeface="Proxima Nova" panose="02000506030000020004"/>
                        </a:rPr>
                        <a:t>55</a:t>
                      </a:r>
                      <a:r>
                        <a:rPr lang="en-AU" sz="1400" b="0" i="0" dirty="0">
                          <a:solidFill>
                            <a:schemeClr val="tx1"/>
                          </a:solidFill>
                          <a:latin typeface="Proxima Nova" panose="02000506030000020004"/>
                        </a:rPr>
                        <a:t> headhunted by Spencer Lane</a:t>
                      </a: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r>
                        <a:rPr lang="en-AU" sz="1400" b="1" i="0" dirty="0">
                          <a:solidFill>
                            <a:schemeClr val="tx1"/>
                          </a:solidFill>
                          <a:latin typeface="Proxima Nova" panose="02000506030000020004"/>
                        </a:rPr>
                        <a:t>5</a:t>
                      </a:r>
                      <a:r>
                        <a:rPr lang="en-AU" sz="1400" b="0" i="0" dirty="0">
                          <a:solidFill>
                            <a:schemeClr val="tx1"/>
                          </a:solidFill>
                          <a:latin typeface="Proxima Nova" panose="02000506030000020004"/>
                        </a:rPr>
                        <a:t> from direct applications</a:t>
                      </a: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a:txBody>
                    <a:bodyPr/>
                    <a:lstStyle/>
                    <a:p>
                      <a:r>
                        <a:rPr lang="en-AU" sz="1400" b="0" i="0" dirty="0">
                          <a:solidFill>
                            <a:schemeClr val="tx1"/>
                          </a:solidFill>
                          <a:latin typeface="Proxima Nova" panose="02000506030000020004"/>
                        </a:rPr>
                        <a:t>And </a:t>
                      </a:r>
                      <a:r>
                        <a:rPr lang="en-AU" sz="1400" b="1" i="0" dirty="0">
                          <a:solidFill>
                            <a:schemeClr val="tx1"/>
                          </a:solidFill>
                          <a:latin typeface="Proxima Nova" panose="02000506030000020004"/>
                        </a:rPr>
                        <a:t>0</a:t>
                      </a:r>
                      <a:r>
                        <a:rPr lang="en-AU" sz="1400" b="0" i="0" dirty="0">
                          <a:solidFill>
                            <a:schemeClr val="tx1"/>
                          </a:solidFill>
                          <a:latin typeface="Proxima Nova" panose="02000506030000020004"/>
                        </a:rPr>
                        <a:t> from referrals</a:t>
                      </a: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9525" cap="flat" cmpd="sng" algn="ctr">
                      <a:solidFill>
                        <a:schemeClr val="tx2">
                          <a:lumMod val="20000"/>
                          <a:lumOff val="80000"/>
                        </a:schemeClr>
                      </a:solidFill>
                      <a:prstDash val="solid"/>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6030421"/>
                  </a:ext>
                </a:extLst>
              </a:tr>
              <a:tr h="209960">
                <a:tc>
                  <a:txBody>
                    <a:bodyPr/>
                    <a:lstStyle/>
                    <a:p>
                      <a:endParaRPr lang="en-AU" sz="500" b="0" i="0" dirty="0">
                        <a:solidFill>
                          <a:schemeClr val="tx1"/>
                        </a:solidFill>
                      </a:endParaRPr>
                    </a:p>
                  </a:txBody>
                  <a:tcPr>
                    <a:lnL w="9525" cap="flat" cmpd="sng" algn="ctr">
                      <a:solidFill>
                        <a:schemeClr val="tx2">
                          <a:lumMod val="20000"/>
                          <a:lumOff val="8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tx2">
                        <a:lumMod val="75000"/>
                      </a:schemeClr>
                    </a:solidFill>
                  </a:tcPr>
                </a:tc>
                <a:tc gridSpan="2">
                  <a:txBody>
                    <a:bodyPr/>
                    <a:lstStyle/>
                    <a:p>
                      <a:endParaRPr lang="en-AU" sz="200" b="0" i="0" dirty="0">
                        <a:solidFill>
                          <a:schemeClr val="tx1"/>
                        </a:solidFill>
                        <a:latin typeface="Proxima Nova" panose="02000506030000020004"/>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tx2">
                        <a:lumMod val="75000"/>
                      </a:schemeClr>
                    </a:solidFill>
                  </a:tcPr>
                </a:tc>
                <a:tc hMerge="1">
                  <a:txBody>
                    <a:bodyPr/>
                    <a:lstStyle/>
                    <a:p>
                      <a:endParaRPr lang="en-AU"/>
                    </a:p>
                  </a:txBody>
                  <a:tcPr/>
                </a:tc>
                <a:tc>
                  <a:txBody>
                    <a:bodyPr/>
                    <a:lstStyle/>
                    <a:p>
                      <a:endParaRPr lang="en-AU" sz="500" b="0" i="0" dirty="0">
                        <a:solidFill>
                          <a:schemeClr val="tx1"/>
                        </a:solidFill>
                        <a:latin typeface="Proxima Nova" panose="02000506030000020004"/>
                      </a:endParaRPr>
                    </a:p>
                  </a:txBody>
                  <a:tcPr>
                    <a:lnL w="12700" cap="flat" cmpd="sng" algn="ctr">
                      <a:solidFill>
                        <a:srgbClr val="002060"/>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solidFill>
                      <a:schemeClr val="tx2">
                        <a:lumMod val="75000"/>
                      </a:schemeClr>
                    </a:solidFill>
                  </a:tcPr>
                </a:tc>
                <a:extLst>
                  <a:ext uri="{0D108BD9-81ED-4DB2-BD59-A6C34878D82A}">
                    <a16:rowId xmlns:a16="http://schemas.microsoft.com/office/drawing/2014/main" val="1822639343"/>
                  </a:ext>
                </a:extLst>
              </a:tr>
              <a:tr h="648966">
                <a:tc gridSpan="2">
                  <a:txBody>
                    <a:bodyPr/>
                    <a:lstStyle/>
                    <a:p>
                      <a:r>
                        <a:rPr lang="en-AU" sz="1400" b="0" i="0" dirty="0">
                          <a:solidFill>
                            <a:schemeClr val="tx1"/>
                          </a:solidFill>
                          <a:latin typeface="Proxima Nova" panose="02000506030000020004"/>
                        </a:rPr>
                        <a:t>Of those candidates, </a:t>
                      </a:r>
                      <a:r>
                        <a:rPr lang="en-AU" sz="1400" b="1" i="0" dirty="0">
                          <a:solidFill>
                            <a:schemeClr val="tx1"/>
                          </a:solidFill>
                          <a:latin typeface="Proxima Nova" panose="02000506030000020004"/>
                        </a:rPr>
                        <a:t>10</a:t>
                      </a:r>
                      <a:r>
                        <a:rPr lang="en-AU" sz="1400" b="0" i="0" dirty="0">
                          <a:solidFill>
                            <a:schemeClr val="tx1"/>
                          </a:solidFill>
                          <a:latin typeface="Proxima Nova" panose="02000506030000020004"/>
                        </a:rPr>
                        <a:t> have been rejected</a:t>
                      </a: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r>
                        <a:rPr lang="en-AU" sz="1200" b="0" dirty="0">
                          <a:solidFill>
                            <a:schemeClr val="tx1"/>
                          </a:solidFill>
                        </a:rPr>
                        <a:t>57</a:t>
                      </a:r>
                    </a:p>
                  </a:txBody>
                  <a:tcPr>
                    <a:lnL w="12700" cap="flat" cmpd="sng" algn="ctr">
                      <a:solidFill>
                        <a:schemeClr val="bg2">
                          <a:lumMod val="75000"/>
                        </a:schemeClr>
                      </a:solidFill>
                      <a:prstDash val="sysDash"/>
                      <a:round/>
                      <a:headEnd type="none" w="med" len="med"/>
                      <a:tailEnd type="none" w="med" len="med"/>
                    </a:lnL>
                    <a:lnR w="12700" cap="flat" cmpd="sng" algn="ctr">
                      <a:solidFill>
                        <a:schemeClr val="bg2">
                          <a:lumMod val="75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tc gridSpan="2">
                  <a:txBody>
                    <a:bodyPr/>
                    <a:lstStyle/>
                    <a:p>
                      <a:r>
                        <a:rPr lang="en-AU" sz="1400" b="1" i="0" dirty="0">
                          <a:solidFill>
                            <a:schemeClr val="tx1"/>
                          </a:solidFill>
                          <a:latin typeface="Proxima Nova" panose="02000506030000020004"/>
                        </a:rPr>
                        <a:t>50</a:t>
                      </a:r>
                      <a:r>
                        <a:rPr lang="en-AU" sz="1400" b="0" i="0" dirty="0">
                          <a:solidFill>
                            <a:schemeClr val="tx1"/>
                          </a:solidFill>
                          <a:latin typeface="Proxima Nova" panose="02000506030000020004"/>
                        </a:rPr>
                        <a:t> are still in consideration</a:t>
                      </a:r>
                    </a:p>
                  </a:txBody>
                  <a:tcPr>
                    <a:lnL w="9525" cap="flat" cmpd="sng" algn="ctr">
                      <a:solidFill>
                        <a:schemeClr val="tx2">
                          <a:lumMod val="20000"/>
                          <a:lumOff val="80000"/>
                        </a:schemeClr>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sz="1200" b="0" dirty="0">
                        <a:solidFill>
                          <a:schemeClr val="tx1"/>
                        </a:solidFill>
                      </a:endParaRPr>
                    </a:p>
                  </a:txBody>
                  <a:tcPr>
                    <a:lnL w="12700" cap="flat" cmpd="sng" algn="ctr">
                      <a:solidFill>
                        <a:schemeClr val="bg2">
                          <a:lumMod val="75000"/>
                        </a:schemeClr>
                      </a:solidFill>
                      <a:prstDash val="sysDash"/>
                      <a:round/>
                      <a:headEnd type="none" w="med" len="med"/>
                      <a:tailEnd type="none" w="med" len="med"/>
                    </a:lnL>
                    <a:lnR w="12700" cap="flat" cmpd="sng" algn="ctr">
                      <a:solidFill>
                        <a:schemeClr val="bg2">
                          <a:lumMod val="50000"/>
                        </a:schemeClr>
                      </a:solidFill>
                      <a:prstDash val="sysDash"/>
                      <a:round/>
                      <a:headEnd type="none" w="med" len="med"/>
                      <a:tailEnd type="none" w="med" len="med"/>
                    </a:lnR>
                    <a:lnT w="12700" cap="flat" cmpd="sng" algn="ctr">
                      <a:solidFill>
                        <a:schemeClr val="bg2">
                          <a:lumMod val="50000"/>
                        </a:schemeClr>
                      </a:solidFill>
                      <a:prstDash val="sysDash"/>
                      <a:round/>
                      <a:headEnd type="none" w="med" len="med"/>
                      <a:tailEnd type="none" w="med" len="med"/>
                    </a:lnT>
                    <a:lnB w="12700" cap="flat" cmpd="sng" algn="ctr">
                      <a:solidFill>
                        <a:schemeClr val="bg2">
                          <a:lumMod val="5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9923348"/>
                  </a:ext>
                </a:extLst>
              </a:tr>
              <a:tr h="229396">
                <a:tc gridSpan="2">
                  <a:txBody>
                    <a:bodyPr/>
                    <a:lstStyle/>
                    <a:p>
                      <a:endParaRPr lang="en-AU" sz="200" b="0" i="0" dirty="0">
                        <a:solidFill>
                          <a:schemeClr val="tx1"/>
                        </a:solidFill>
                        <a:latin typeface="Proxima Nova" panose="02000506030000020004"/>
                      </a:endParaRPr>
                    </a:p>
                  </a:txBody>
                  <a:tcPr>
                    <a:lnL w="9525" cap="flat" cmpd="sng" algn="ctr">
                      <a:solidFill>
                        <a:schemeClr val="tx2">
                          <a:lumMod val="20000"/>
                          <a:lumOff val="80000"/>
                        </a:schemeClr>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hMerge="1">
                  <a:txBody>
                    <a:bodyPr/>
                    <a:lstStyle/>
                    <a:p>
                      <a:endParaRPr lang="en-AU"/>
                    </a:p>
                  </a:txBody>
                  <a:tcPr/>
                </a:tc>
                <a:tc gridSpan="2">
                  <a:txBody>
                    <a:bodyPr/>
                    <a:lstStyle/>
                    <a:p>
                      <a:endParaRPr lang="en-AU" sz="200" b="0" i="0" dirty="0">
                        <a:solidFill>
                          <a:schemeClr val="tx1"/>
                        </a:solidFill>
                        <a:latin typeface="Proxima Nova" panose="02000506030000020004"/>
                      </a:endParaRPr>
                    </a:p>
                  </a:txBody>
                  <a:tcPr>
                    <a:lnL w="12700" cap="flat" cmpd="sng" algn="ctr">
                      <a:solidFill>
                        <a:srgbClr val="002060"/>
                      </a:solidFill>
                      <a:prstDash val="solid"/>
                      <a:round/>
                      <a:headEnd type="none" w="med" len="med"/>
                      <a:tailEnd type="none" w="med" len="med"/>
                    </a:lnL>
                    <a:lnR w="9525" cap="flat" cmpd="sng" algn="ctr">
                      <a:solidFill>
                        <a:schemeClr val="tx2">
                          <a:lumMod val="20000"/>
                          <a:lumOff val="8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hMerge="1">
                  <a:txBody>
                    <a:bodyPr/>
                    <a:lstStyle/>
                    <a:p>
                      <a:endParaRPr lang="en-AU"/>
                    </a:p>
                  </a:txBody>
                  <a:tcPr/>
                </a:tc>
                <a:extLst>
                  <a:ext uri="{0D108BD9-81ED-4DB2-BD59-A6C34878D82A}">
                    <a16:rowId xmlns:a16="http://schemas.microsoft.com/office/drawing/2014/main" val="3886728614"/>
                  </a:ext>
                </a:extLst>
              </a:tr>
            </a:tbl>
          </a:graphicData>
        </a:graphic>
      </p:graphicFrame>
      <p:sp>
        <p:nvSpPr>
          <p:cNvPr id="12" name="TextBox 11">
            <a:extLst>
              <a:ext uri="{FF2B5EF4-FFF2-40B4-BE49-F238E27FC236}">
                <a16:creationId xmlns:a16="http://schemas.microsoft.com/office/drawing/2014/main" id="{7DB4384C-AFD2-456C-BD3F-45D26212D8AC}"/>
              </a:ext>
            </a:extLst>
          </p:cNvPr>
          <p:cNvSpPr txBox="1"/>
          <p:nvPr/>
        </p:nvSpPr>
        <p:spPr>
          <a:xfrm>
            <a:off x="398347" y="4609729"/>
            <a:ext cx="6566085" cy="338554"/>
          </a:xfrm>
          <a:prstGeom prst="rect">
            <a:avLst/>
          </a:prstGeom>
          <a:noFill/>
        </p:spPr>
        <p:txBody>
          <a:bodyPr wrap="square" rtlCol="0">
            <a:spAutoFit/>
          </a:bodyPr>
          <a:lstStyle/>
          <a:p>
            <a:r>
              <a:rPr lang="en-AU" sz="1600" b="1" dirty="0">
                <a:solidFill>
                  <a:srgbClr val="002060"/>
                </a:solidFill>
                <a:latin typeface="Proxima Nova" panose="02000506030000020004" pitchFamily="2" charset="0"/>
              </a:rPr>
              <a:t>Summary</a:t>
            </a:r>
            <a:endParaRPr lang="en-US" sz="1100" dirty="0">
              <a:solidFill>
                <a:srgbClr val="002060"/>
              </a:solidFill>
              <a:latin typeface="Proxima Nova" panose="02000506030000020004" pitchFamily="2" charset="0"/>
            </a:endParaRPr>
          </a:p>
        </p:txBody>
      </p:sp>
    </p:spTree>
    <p:extLst>
      <p:ext uri="{BB962C8B-B14F-4D97-AF65-F5344CB8AC3E}">
        <p14:creationId xmlns:p14="http://schemas.microsoft.com/office/powerpoint/2010/main" val="2755253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ncer Lane Powerpoint TEMPLATE" id="{A0D2122F-F09D-9348-807A-CEEF06A41759}" vid="{6D1533AE-07F9-2A48-91C0-10110B35F9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1669</TotalTime>
  <Words>218</Words>
  <Application>Microsoft Macintosh PowerPoint</Application>
  <PresentationFormat>Widescreen</PresentationFormat>
  <Paragraphs>33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Proxima Nova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Ez Khan</dc:creator>
  <cp:lastModifiedBy>Ez Khan</cp:lastModifiedBy>
  <cp:revision>112</cp:revision>
  <dcterms:created xsi:type="dcterms:W3CDTF">2020-06-11T03:24:28Z</dcterms:created>
  <dcterms:modified xsi:type="dcterms:W3CDTF">2024-03-26T23:32:58Z</dcterms:modified>
</cp:coreProperties>
</file>